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65" r:id="rId5"/>
    <p:sldId id="266" r:id="rId6"/>
    <p:sldId id="267" r:id="rId7"/>
    <p:sldId id="268" r:id="rId8"/>
    <p:sldId id="269" r:id="rId9"/>
    <p:sldId id="270" r:id="rId10"/>
    <p:sldId id="258" r:id="rId11"/>
    <p:sldId id="257" r:id="rId12"/>
    <p:sldId id="26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78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C7BEEB-72B8-4B87-AE51-2BE961D44E5C}"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C7BEEB-72B8-4B87-AE51-2BE961D44E5C}"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C7BEEB-72B8-4B87-AE51-2BE961D44E5C}"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C7BEEB-72B8-4B87-AE51-2BE961D44E5C}"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C7BEEB-72B8-4B87-AE51-2BE961D44E5C}" type="datetimeFigureOut">
              <a:rPr lang="en-US" smtClean="0"/>
              <a:t>5/27/2013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C7BEEB-72B8-4B87-AE51-2BE961D44E5C}" type="datetimeFigureOut">
              <a:rPr lang="en-US" smtClean="0"/>
              <a:t>5/27/2013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C7BEEB-72B8-4B87-AE51-2BE961D44E5C}" type="datetimeFigureOut">
              <a:rPr lang="en-US" smtClean="0"/>
              <a:t>5/27/2013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C7BEEB-72B8-4B87-AE51-2BE961D44E5C}" type="datetimeFigureOut">
              <a:rPr lang="en-US" smtClean="0"/>
              <a:t>5/27/2013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C7BEEB-72B8-4B87-AE51-2BE961D44E5C}" type="datetimeFigureOut">
              <a:rPr lang="en-US" smtClean="0"/>
              <a:t>5/27/2013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C7BEEB-72B8-4B87-AE51-2BE961D44E5C}" type="datetimeFigureOut">
              <a:rPr lang="en-US" smtClean="0"/>
              <a:t>5/27/2013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C7BEEB-72B8-4B87-AE51-2BE961D44E5C}" type="datetimeFigureOut">
              <a:rPr lang="en-US" smtClean="0"/>
              <a:t>5/27/2013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A64F1A-F1C6-44AA-9C64-E5E8DCB57CE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C7BEEB-72B8-4B87-AE51-2BE961D44E5C}" type="datetimeFigureOut">
              <a:rPr lang="en-US" smtClean="0"/>
              <a:t>5/27/2013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A64F1A-F1C6-44AA-9C64-E5E8DCB57CE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381250"/>
          </a:xfrm>
        </p:spPr>
        <p:txBody>
          <a:bodyPr>
            <a:normAutofit/>
          </a:bodyPr>
          <a:lstStyle/>
          <a:p>
            <a:r>
              <a:rPr lang="en-US" dirty="0" smtClean="0"/>
              <a:t>How the Government Fixes Economic Instability </a:t>
            </a:r>
            <a:endParaRPr lang="en-US" dirty="0"/>
          </a:p>
        </p:txBody>
      </p:sp>
      <p:sp>
        <p:nvSpPr>
          <p:cNvPr id="3" name="Subtitle 2"/>
          <p:cNvSpPr>
            <a:spLocks noGrp="1"/>
          </p:cNvSpPr>
          <p:nvPr>
            <p:ph type="subTitle" idx="1"/>
          </p:nvPr>
        </p:nvSpPr>
        <p:spPr/>
        <p:txBody>
          <a:bodyPr>
            <a:normAutofit/>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Economic Schools of Thought</a:t>
            </a:r>
            <a:endParaRPr lang="en-US"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r>
              <a:rPr lang="en-US" b="1" u="sng" dirty="0" smtClean="0"/>
              <a:t>Keynesian School</a:t>
            </a:r>
          </a:p>
          <a:p>
            <a:pPr lvl="1"/>
            <a:r>
              <a:rPr lang="en-US" dirty="0" smtClean="0"/>
              <a:t>Created by the British economist John Maynard Keynes</a:t>
            </a:r>
          </a:p>
          <a:p>
            <a:pPr lvl="1"/>
            <a:r>
              <a:rPr lang="en-US" dirty="0" smtClean="0"/>
              <a:t>Overturned older ideas of Neoclassical economics</a:t>
            </a:r>
            <a:endParaRPr lang="en-US" dirty="0">
              <a:sym typeface="Wingdings" pitchFamily="2" charset="2"/>
            </a:endParaRPr>
          </a:p>
          <a:p>
            <a:pPr lvl="2"/>
            <a:r>
              <a:rPr lang="en-US" dirty="0" smtClean="0"/>
              <a:t>The Classical view assumed that in a recession, wages and prices would decline to restore full employment. Keynes held that the opposite was true. </a:t>
            </a:r>
          </a:p>
          <a:p>
            <a:pPr lvl="2"/>
            <a:r>
              <a:rPr lang="en-US" dirty="0" smtClean="0"/>
              <a:t>Falling prices and wages, by depressing people's incomes, would prevent a revival of spending. He insisted that direct government intervention was necessary to increase total spending. </a:t>
            </a:r>
            <a:endParaRPr lang="en-US" dirty="0" smtClean="0">
              <a:sym typeface="Wingdings" pitchFamily="2" charset="2"/>
            </a:endParaRPr>
          </a:p>
          <a:p>
            <a:pPr lvl="1"/>
            <a:r>
              <a:rPr lang="en-US" dirty="0" smtClean="0">
                <a:sym typeface="Wingdings" pitchFamily="2" charset="2"/>
              </a:rPr>
              <a:t>Advocates for the use of fiscal and monetary measures to fix economic recessions and depressions</a:t>
            </a:r>
          </a:p>
          <a:p>
            <a:pPr lvl="2"/>
            <a:r>
              <a:rPr lang="en-US" dirty="0" err="1" smtClean="0">
                <a:sym typeface="Wingdings" pitchFamily="2" charset="2"/>
              </a:rPr>
              <a:t>Gov’t</a:t>
            </a:r>
            <a:r>
              <a:rPr lang="en-US" dirty="0" smtClean="0">
                <a:sym typeface="Wingdings" pitchFamily="2" charset="2"/>
              </a:rPr>
              <a:t> would spend &amp; decrease taxes when private spending was down &amp; threatening a recession; it would reduce spending &amp; increase taxes when private spending too high &amp; threatened inflation</a:t>
            </a:r>
          </a:p>
          <a:p>
            <a:pPr lvl="1"/>
            <a:r>
              <a:rPr lang="en-US" dirty="0" smtClean="0">
                <a:sym typeface="Wingdings" pitchFamily="2" charset="2"/>
              </a:rPr>
              <a:t>Also advocates for a mixed economy (predominately private sector but to have the government intervene during recessions)</a:t>
            </a:r>
          </a:p>
          <a:p>
            <a:pPr lvl="1"/>
            <a:r>
              <a:rPr lang="en-US" dirty="0" smtClean="0"/>
              <a:t>Served as the standard economic model during the later part of the Great Depression, WWII, the post war economic expansion (1945-early 1970s)</a:t>
            </a:r>
          </a:p>
          <a:p>
            <a:pPr lvl="1"/>
            <a:r>
              <a:rPr lang="en-US" dirty="0" smtClean="0"/>
              <a:t>Lost some influence during the oil embargo and stagflation of the 1970s but was brought back during the global financial crisis in 2008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ox(i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Economic Theories for fixing the Economy</a:t>
            </a:r>
            <a:endParaRPr lang="en-US" dirty="0"/>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r>
              <a:rPr lang="en-US" sz="4000" b="1" u="sng" dirty="0" smtClean="0"/>
              <a:t>Supply-side economics</a:t>
            </a:r>
          </a:p>
          <a:p>
            <a:pPr lvl="1"/>
            <a:r>
              <a:rPr lang="en-US" sz="2900" dirty="0" smtClean="0"/>
              <a:t>Growth happens when tax rates are lowered to allow people to produce more goods and services and have more flexibility by reducing regulation</a:t>
            </a:r>
          </a:p>
          <a:p>
            <a:pPr lvl="1"/>
            <a:r>
              <a:rPr lang="en-US" sz="2900" dirty="0" smtClean="0"/>
              <a:t>Consumers benefit from a  greater supply of goods and services, which are now at lower prices, and consumers have more $$ to spend with tax cuts</a:t>
            </a:r>
          </a:p>
          <a:p>
            <a:pPr lvl="1"/>
            <a:r>
              <a:rPr lang="en-US" sz="2900" dirty="0" smtClean="0"/>
              <a:t>Typical policy recommendations are lower tax rates and less regulation</a:t>
            </a:r>
          </a:p>
          <a:p>
            <a:r>
              <a:rPr lang="en-US" sz="4000" b="1" u="sng" dirty="0" smtClean="0"/>
              <a:t>Trickle-down economics</a:t>
            </a:r>
          </a:p>
          <a:p>
            <a:pPr lvl="1"/>
            <a:r>
              <a:rPr lang="en-US" sz="2900" dirty="0" smtClean="0"/>
              <a:t>Similar to supply-side economics</a:t>
            </a:r>
          </a:p>
          <a:p>
            <a:pPr lvl="1"/>
            <a:r>
              <a:rPr lang="en-US" sz="2900" dirty="0" smtClean="0"/>
              <a:t>The idea that tax breaks or other economic benefits provided by the government to businesses and the wealthy will “trickle down” to benefit poorer members of society by improving the economy as a whole</a:t>
            </a:r>
          </a:p>
          <a:p>
            <a:pPr lvl="1"/>
            <a:r>
              <a:rPr lang="en-US" sz="2900" dirty="0" smtClean="0"/>
              <a:t>Used during the Great Depression in that the money was all given to the top in hopes it would trickle down to the needy</a:t>
            </a:r>
          </a:p>
          <a:p>
            <a:r>
              <a:rPr lang="en-US" sz="4000" b="1" u="sng" dirty="0" smtClean="0"/>
              <a:t>Monetarism </a:t>
            </a:r>
            <a:endParaRPr lang="en-US" sz="4000" b="1" u="sng" dirty="0"/>
          </a:p>
          <a:p>
            <a:pPr lvl="1"/>
            <a:r>
              <a:rPr lang="en-US" sz="2900" dirty="0" smtClean="0"/>
              <a:t>Emphasizes the role of the government in controlling the amount of money in circulation</a:t>
            </a:r>
          </a:p>
          <a:p>
            <a:pPr lvl="1"/>
            <a:r>
              <a:rPr lang="en-US" sz="2900" dirty="0" smtClean="0"/>
              <a:t>Idea that money is always inflationary and that monetary authorities should focus only on maintaining price stability</a:t>
            </a:r>
          </a:p>
          <a:p>
            <a:pPr lvl="1"/>
            <a:r>
              <a:rPr lang="en-US" sz="2900" dirty="0" smtClean="0"/>
              <a:t>Raise interest rates to control the money in circulation</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linds(horizontal)">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Monetary vs. Fiscal Policy</a:t>
            </a:r>
            <a:endParaRPr lang="en-US" dirty="0"/>
          </a:p>
        </p:txBody>
      </p:sp>
      <p:sp>
        <p:nvSpPr>
          <p:cNvPr id="3" name="Content Placeholder 2"/>
          <p:cNvSpPr>
            <a:spLocks noGrp="1"/>
          </p:cNvSpPr>
          <p:nvPr>
            <p:ph idx="1"/>
          </p:nvPr>
        </p:nvSpPr>
        <p:spPr/>
        <p:txBody>
          <a:bodyPr>
            <a:normAutofit lnSpcReduction="10000"/>
          </a:bodyPr>
          <a:lstStyle/>
          <a:p>
            <a:r>
              <a:rPr lang="en-US" b="1" u="sng" dirty="0" smtClean="0"/>
              <a:t>Monetary policy </a:t>
            </a:r>
            <a:r>
              <a:rPr lang="en-US" dirty="0" smtClean="0"/>
              <a:t>= how the monetary authority of a country (U.S. Federal Reserve) controls the supply of money</a:t>
            </a:r>
          </a:p>
          <a:p>
            <a:pPr lvl="1"/>
            <a:r>
              <a:rPr lang="en-US" dirty="0" smtClean="0"/>
              <a:t>Targets a rate of interest to promote economic growth and stability</a:t>
            </a:r>
          </a:p>
          <a:p>
            <a:r>
              <a:rPr lang="en-US" b="1" u="sng" dirty="0" smtClean="0"/>
              <a:t>Fiscal policy </a:t>
            </a:r>
            <a:r>
              <a:rPr lang="en-US" dirty="0" smtClean="0"/>
              <a:t>= the  use of government revenue (taxation) and expenditure (government spending) as well as borrowing $$ to influence the economy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8200" y="3505200"/>
            <a:ext cx="4114800" cy="2773362"/>
          </a:xfrm>
        </p:spPr>
        <p:txBody>
          <a:bodyPr>
            <a:normAutofit/>
          </a:bodyPr>
          <a:lstStyle/>
          <a:p>
            <a:r>
              <a:rPr lang="en-US" sz="2400" dirty="0" smtClean="0"/>
              <a:t>As the American economy slid into recession in 1929, economists relied on the classical </a:t>
            </a:r>
            <a:r>
              <a:rPr lang="en-US" sz="2400" dirty="0"/>
              <a:t>t</a:t>
            </a:r>
            <a:r>
              <a:rPr lang="en-US" sz="2400" dirty="0" smtClean="0"/>
              <a:t>heory of economics, which promised that the economy would self-correct if government did not interfere.</a:t>
            </a:r>
            <a:endParaRPr lang="en-US" sz="2400" dirty="0"/>
          </a:p>
        </p:txBody>
      </p:sp>
      <p:pic>
        <p:nvPicPr>
          <p:cNvPr id="1026" name="Picture 2" descr="http://libcom.org/files/the-great-depression%5b1%5d.jpg"/>
          <p:cNvPicPr>
            <a:picLocks noChangeAspect="1" noChangeArrowheads="1"/>
          </p:cNvPicPr>
          <p:nvPr/>
        </p:nvPicPr>
        <p:blipFill>
          <a:blip r:embed="rId2" cstate="print"/>
          <a:srcRect/>
          <a:stretch>
            <a:fillRect/>
          </a:stretch>
        </p:blipFill>
        <p:spPr bwMode="auto">
          <a:xfrm>
            <a:off x="152400" y="152400"/>
            <a:ext cx="4368800" cy="33528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4419600" cy="5943600"/>
          </a:xfrm>
        </p:spPr>
        <p:txBody>
          <a:bodyPr>
            <a:normAutofit fontScale="55000" lnSpcReduction="20000"/>
          </a:bodyPr>
          <a:lstStyle/>
          <a:p>
            <a:pPr>
              <a:buNone/>
            </a:pPr>
            <a:r>
              <a:rPr lang="en-US" sz="4700" dirty="0" smtClean="0"/>
              <a:t>	</a:t>
            </a:r>
            <a:r>
              <a:rPr lang="en-US" sz="4900" dirty="0" smtClean="0"/>
              <a:t>But as the recession deepened into the Great Depression and no correction occurred, economists realized that a revision in theory would be necessary. </a:t>
            </a:r>
            <a:r>
              <a:rPr lang="en-US" sz="4900" b="1" dirty="0" smtClean="0"/>
              <a:t>John Maynard Keynes</a:t>
            </a:r>
            <a:r>
              <a:rPr lang="en-US" sz="4900" dirty="0" smtClean="0"/>
              <a:t> developed Keynesian Theory, which called for </a:t>
            </a:r>
            <a:r>
              <a:rPr lang="en-US" sz="4900" u="sng" dirty="0" smtClean="0"/>
              <a:t>government intervention to correct economic instability</a:t>
            </a:r>
            <a:r>
              <a:rPr lang="en-US" sz="4900" dirty="0" smtClean="0"/>
              <a:t>. One of the most important functions of our government today is to try to correct inflation and recession in our economy.</a:t>
            </a:r>
          </a:p>
        </p:txBody>
      </p:sp>
      <p:pic>
        <p:nvPicPr>
          <p:cNvPr id="21506" name="Picture 2" descr="http://upload.wikimedia.org/wikipedia/commons/thumb/5/54/Lange-MigrantMother02.jpg/260px-Lange-MigrantMother02.jpg"/>
          <p:cNvPicPr>
            <a:picLocks noChangeAspect="1" noChangeArrowheads="1"/>
          </p:cNvPicPr>
          <p:nvPr/>
        </p:nvPicPr>
        <p:blipFill>
          <a:blip r:embed="rId2" cstate="print"/>
          <a:srcRect/>
          <a:stretch>
            <a:fillRect/>
          </a:stretch>
        </p:blipFill>
        <p:spPr bwMode="auto">
          <a:xfrm>
            <a:off x="5029200" y="762000"/>
            <a:ext cx="3695700" cy="480441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Schools of Thought</a:t>
            </a:r>
            <a:endParaRPr lang="en-US" dirty="0"/>
          </a:p>
        </p:txBody>
      </p:sp>
      <p:sp>
        <p:nvSpPr>
          <p:cNvPr id="3" name="Content Placeholder 2"/>
          <p:cNvSpPr>
            <a:spLocks noGrp="1"/>
          </p:cNvSpPr>
          <p:nvPr>
            <p:ph idx="1"/>
          </p:nvPr>
        </p:nvSpPr>
        <p:spPr/>
        <p:txBody>
          <a:bodyPr>
            <a:normAutofit fontScale="70000" lnSpcReduction="20000"/>
          </a:bodyPr>
          <a:lstStyle/>
          <a:p>
            <a:r>
              <a:rPr lang="en-US" b="1" u="sng" dirty="0" smtClean="0"/>
              <a:t>Mercantilists</a:t>
            </a:r>
          </a:p>
          <a:p>
            <a:pPr lvl="1"/>
            <a:r>
              <a:rPr lang="en-US" dirty="0" smtClean="0"/>
              <a:t>Economic philosophy adopted by merchants and statesmen of Western European countries during the 16</a:t>
            </a:r>
            <a:r>
              <a:rPr lang="en-US" baseline="30000" dirty="0" smtClean="0"/>
              <a:t>th </a:t>
            </a:r>
            <a:r>
              <a:rPr lang="en-US" dirty="0" smtClean="0"/>
              <a:t>- late 17</a:t>
            </a:r>
            <a:r>
              <a:rPr lang="en-US" baseline="30000" dirty="0" smtClean="0"/>
              <a:t>th</a:t>
            </a:r>
            <a:r>
              <a:rPr lang="en-US" dirty="0"/>
              <a:t> </a:t>
            </a:r>
            <a:r>
              <a:rPr lang="en-US" dirty="0" smtClean="0"/>
              <a:t>centuries</a:t>
            </a:r>
          </a:p>
          <a:p>
            <a:pPr lvl="1"/>
            <a:r>
              <a:rPr lang="en-US" dirty="0" smtClean="0"/>
              <a:t>believed that a nation's wealth came primarily from the accumulation of gold and silver</a:t>
            </a:r>
          </a:p>
          <a:p>
            <a:pPr lvl="1"/>
            <a:r>
              <a:rPr lang="en-US" dirty="0" smtClean="0"/>
              <a:t>Idea that government control of foreign trade is vitally important in ensuring the military security of the country</a:t>
            </a:r>
          </a:p>
          <a:p>
            <a:pPr lvl="1"/>
            <a:r>
              <a:rPr lang="en-US" dirty="0" smtClean="0"/>
              <a:t>Cause of frequent European wars and motivated colonial expansion</a:t>
            </a:r>
          </a:p>
          <a:p>
            <a:pPr lvl="1"/>
            <a:r>
              <a:rPr lang="en-US" dirty="0" smtClean="0"/>
              <a:t>Mercantilist policies include:</a:t>
            </a:r>
          </a:p>
          <a:p>
            <a:pPr lvl="2"/>
            <a:r>
              <a:rPr lang="en-US" dirty="0" smtClean="0"/>
              <a:t>High tariffs, especially on manufactured goods</a:t>
            </a:r>
          </a:p>
          <a:p>
            <a:pPr lvl="2"/>
            <a:r>
              <a:rPr lang="en-US" dirty="0" smtClean="0"/>
              <a:t>Building a network of overseas colonies</a:t>
            </a:r>
          </a:p>
          <a:p>
            <a:pPr lvl="2"/>
            <a:r>
              <a:rPr lang="en-US" dirty="0" smtClean="0"/>
              <a:t>Forbidding colonies to trade with other nations</a:t>
            </a:r>
          </a:p>
          <a:p>
            <a:pPr lvl="2"/>
            <a:r>
              <a:rPr lang="en-US" dirty="0" smtClean="0"/>
              <a:t>Banning the export of gold and silver</a:t>
            </a:r>
          </a:p>
          <a:p>
            <a:pPr lvl="2"/>
            <a:r>
              <a:rPr lang="en-US" dirty="0" smtClean="0"/>
              <a:t>Forbidding trade to be carried in foreign ships</a:t>
            </a:r>
          </a:p>
          <a:p>
            <a:pPr lvl="2"/>
            <a:r>
              <a:rPr lang="en-US" dirty="0" smtClean="0"/>
              <a:t>Monopolizing markets with staple ports (a port where ships could only unload and sell their goods at)</a:t>
            </a:r>
          </a:p>
          <a:p>
            <a:pPr lvl="1"/>
            <a:endParaRPr lang="en-US" dirty="0" smtClean="0"/>
          </a:p>
          <a:p>
            <a:endParaRPr lang="en-US" dirty="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linds(horizontal)">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Schools of Thought</a:t>
            </a:r>
            <a:endParaRPr lang="en-US" dirty="0"/>
          </a:p>
        </p:txBody>
      </p:sp>
      <p:sp>
        <p:nvSpPr>
          <p:cNvPr id="3" name="Content Placeholder 2"/>
          <p:cNvSpPr>
            <a:spLocks noGrp="1"/>
          </p:cNvSpPr>
          <p:nvPr>
            <p:ph idx="1"/>
          </p:nvPr>
        </p:nvSpPr>
        <p:spPr/>
        <p:txBody>
          <a:bodyPr>
            <a:normAutofit/>
          </a:bodyPr>
          <a:lstStyle/>
          <a:p>
            <a:r>
              <a:rPr lang="en-US" b="1" u="sng" dirty="0" smtClean="0"/>
              <a:t>Physiocrats </a:t>
            </a:r>
          </a:p>
          <a:p>
            <a:pPr lvl="1"/>
            <a:r>
              <a:rPr lang="en-US" dirty="0" smtClean="0"/>
              <a:t>Group of 18</a:t>
            </a:r>
            <a:r>
              <a:rPr lang="en-US" baseline="30000" dirty="0" smtClean="0"/>
              <a:t>th</a:t>
            </a:r>
            <a:r>
              <a:rPr lang="en-US" dirty="0" smtClean="0"/>
              <a:t> century French philosophers</a:t>
            </a:r>
          </a:p>
          <a:p>
            <a:pPr lvl="1"/>
            <a:r>
              <a:rPr lang="en-US" dirty="0" smtClean="0"/>
              <a:t>Idea of economy as a circular flow of income and output</a:t>
            </a:r>
          </a:p>
          <a:p>
            <a:pPr lvl="1"/>
            <a:r>
              <a:rPr lang="en-US" dirty="0" smtClean="0"/>
              <a:t>Opposed mercantilist policy</a:t>
            </a:r>
          </a:p>
          <a:p>
            <a:pPr lvl="1"/>
            <a:r>
              <a:rPr lang="en-US" dirty="0" smtClean="0"/>
              <a:t>Believed agriculture was the sole source of wealth in an economy</a:t>
            </a:r>
          </a:p>
          <a:p>
            <a:pPr lvl="1"/>
            <a:r>
              <a:rPr lang="en-US" dirty="0" smtClean="0"/>
              <a:t>Advocated for laissez-faire (minimal government interference in the economy)</a:t>
            </a:r>
          </a:p>
          <a:p>
            <a:pPr lvl="1"/>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Schools of Thought</a:t>
            </a:r>
            <a:endParaRPr lang="en-US" dirty="0"/>
          </a:p>
        </p:txBody>
      </p:sp>
      <p:sp>
        <p:nvSpPr>
          <p:cNvPr id="3" name="Content Placeholder 2"/>
          <p:cNvSpPr>
            <a:spLocks noGrp="1"/>
          </p:cNvSpPr>
          <p:nvPr>
            <p:ph idx="1"/>
          </p:nvPr>
        </p:nvSpPr>
        <p:spPr/>
        <p:txBody>
          <a:bodyPr>
            <a:normAutofit fontScale="77500" lnSpcReduction="20000"/>
          </a:bodyPr>
          <a:lstStyle/>
          <a:p>
            <a:r>
              <a:rPr lang="en-US" b="1" u="sng" dirty="0" smtClean="0"/>
              <a:t>Classical School </a:t>
            </a:r>
          </a:p>
          <a:p>
            <a:pPr lvl="1"/>
            <a:r>
              <a:rPr lang="en-US" dirty="0" smtClean="0"/>
              <a:t>Began with Adam Smith’s work </a:t>
            </a:r>
            <a:r>
              <a:rPr lang="en-US" i="1" dirty="0" smtClean="0"/>
              <a:t>The Wealth of Nations </a:t>
            </a:r>
            <a:r>
              <a:rPr lang="en-US" dirty="0" smtClean="0"/>
              <a:t>in 1776</a:t>
            </a:r>
          </a:p>
          <a:p>
            <a:pPr lvl="1"/>
            <a:r>
              <a:rPr lang="en-US" dirty="0" smtClean="0"/>
              <a:t>Smith identified land, labor, and capital as the three factors of production and the major contributors to a nation's wealth</a:t>
            </a:r>
          </a:p>
          <a:p>
            <a:pPr lvl="1"/>
            <a:r>
              <a:rPr lang="en-US" dirty="0" smtClean="0"/>
              <a:t>In Smith's view, the ideal economy is a self-regulating market system that automatically satisfies the economic needs of the populace. </a:t>
            </a:r>
          </a:p>
          <a:p>
            <a:pPr lvl="1"/>
            <a:r>
              <a:rPr lang="en-US" dirty="0" smtClean="0"/>
              <a:t>The “invisible hand” = leads all individuals in pursuit of their own self-interests to produce the greatest benefit for society as a whole</a:t>
            </a:r>
          </a:p>
          <a:p>
            <a:pPr lvl="1"/>
            <a:r>
              <a:rPr lang="en-US" dirty="0" smtClean="0"/>
              <a:t>Incorporated some of the </a:t>
            </a:r>
            <a:r>
              <a:rPr lang="en-US" dirty="0" err="1" smtClean="0"/>
              <a:t>Physiocrats’</a:t>
            </a:r>
            <a:r>
              <a:rPr lang="en-US" dirty="0" smtClean="0"/>
              <a:t> ideas (laissez-faire) but rejected that only agriculture was productive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Schools of Thought</a:t>
            </a:r>
            <a:endParaRPr lang="en-US" dirty="0"/>
          </a:p>
        </p:txBody>
      </p:sp>
      <p:sp>
        <p:nvSpPr>
          <p:cNvPr id="3" name="Content Placeholder 2"/>
          <p:cNvSpPr>
            <a:spLocks noGrp="1"/>
          </p:cNvSpPr>
          <p:nvPr>
            <p:ph idx="1"/>
          </p:nvPr>
        </p:nvSpPr>
        <p:spPr/>
        <p:txBody>
          <a:bodyPr>
            <a:normAutofit fontScale="92500" lnSpcReduction="20000"/>
          </a:bodyPr>
          <a:lstStyle/>
          <a:p>
            <a:r>
              <a:rPr lang="en-US" b="1" u="sng" dirty="0" smtClean="0"/>
              <a:t>Marginalist School </a:t>
            </a:r>
          </a:p>
          <a:p>
            <a:pPr lvl="1"/>
            <a:r>
              <a:rPr lang="en-US" dirty="0" smtClean="0"/>
              <a:t>Classical economists believed that prices are determined by the costs of production</a:t>
            </a:r>
          </a:p>
          <a:p>
            <a:pPr lvl="1"/>
            <a:r>
              <a:rPr lang="en-US" dirty="0" smtClean="0"/>
              <a:t>Marginalist economists instead believed that prices also depend on the level of demand, which also depends on consumer satisfaction</a:t>
            </a:r>
          </a:p>
          <a:p>
            <a:pPr lvl="1"/>
            <a:r>
              <a:rPr lang="en-US" dirty="0" smtClean="0"/>
              <a:t>The factors of production (land, labor, and capital) receive returns equal to their contributions to production</a:t>
            </a:r>
          </a:p>
          <a:p>
            <a:pPr lvl="2"/>
            <a:r>
              <a:rPr lang="en-US" dirty="0" smtClean="0"/>
              <a:t>Justifies the existing distribution of income = that people earned exactly what they or their property contributed to production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Schools of Thought</a:t>
            </a:r>
            <a:endParaRPr lang="en-US" dirty="0"/>
          </a:p>
        </p:txBody>
      </p:sp>
      <p:sp>
        <p:nvSpPr>
          <p:cNvPr id="3" name="Content Placeholder 2"/>
          <p:cNvSpPr>
            <a:spLocks noGrp="1"/>
          </p:cNvSpPr>
          <p:nvPr>
            <p:ph idx="1"/>
          </p:nvPr>
        </p:nvSpPr>
        <p:spPr/>
        <p:txBody>
          <a:bodyPr>
            <a:normAutofit lnSpcReduction="10000"/>
          </a:bodyPr>
          <a:lstStyle/>
          <a:p>
            <a:r>
              <a:rPr lang="en-US" b="1" u="sng" dirty="0" smtClean="0"/>
              <a:t>Marxist School </a:t>
            </a:r>
          </a:p>
          <a:p>
            <a:pPr lvl="1"/>
            <a:r>
              <a:rPr lang="en-US" dirty="0" smtClean="0"/>
              <a:t>Developed by Karl Marx during the mid-19</a:t>
            </a:r>
            <a:r>
              <a:rPr lang="en-US" baseline="30000" dirty="0" smtClean="0"/>
              <a:t>th</a:t>
            </a:r>
            <a:r>
              <a:rPr lang="en-US" dirty="0" smtClean="0"/>
              <a:t> century who believed that capitalism would destroy itself and be succeeded by a world without private property</a:t>
            </a:r>
          </a:p>
          <a:p>
            <a:pPr lvl="1"/>
            <a:r>
              <a:rPr lang="en-US" dirty="0" smtClean="0"/>
              <a:t>Saw capitalism as an evolutionary phase in economics</a:t>
            </a:r>
          </a:p>
          <a:p>
            <a:pPr lvl="1"/>
            <a:r>
              <a:rPr lang="en-US" dirty="0" smtClean="0"/>
              <a:t>Believed that the market system allows capitalists to exploit workers by denying them a fair share of what they produce</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Schools of Thought</a:t>
            </a:r>
            <a:endParaRPr lang="en-US" dirty="0"/>
          </a:p>
        </p:txBody>
      </p:sp>
      <p:sp>
        <p:nvSpPr>
          <p:cNvPr id="3" name="Content Placeholder 2"/>
          <p:cNvSpPr>
            <a:spLocks noGrp="1"/>
          </p:cNvSpPr>
          <p:nvPr>
            <p:ph idx="1"/>
          </p:nvPr>
        </p:nvSpPr>
        <p:spPr/>
        <p:txBody>
          <a:bodyPr>
            <a:normAutofit/>
          </a:bodyPr>
          <a:lstStyle/>
          <a:p>
            <a:r>
              <a:rPr lang="en-US" b="1" u="sng" dirty="0" smtClean="0"/>
              <a:t>Institutionalist School  </a:t>
            </a:r>
          </a:p>
          <a:p>
            <a:pPr lvl="1"/>
            <a:r>
              <a:rPr lang="en-US" dirty="0" smtClean="0"/>
              <a:t>Reject the Classical idea that people are motivated first by economic self-interest</a:t>
            </a:r>
          </a:p>
          <a:p>
            <a:pPr lvl="1"/>
            <a:r>
              <a:rPr lang="en-US" dirty="0" smtClean="0"/>
              <a:t>Oppose laissez-faire, instead call for more government controls and social reform to bring about a more equal distribution of income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914</Words>
  <Application>Microsoft Office PowerPoint</Application>
  <PresentationFormat>On-screen Show (4:3)</PresentationFormat>
  <Paragraphs>74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How the Government Fixes Economic Instability </vt:lpstr>
      <vt:lpstr>As the American economy slid into recession in 1929, economists relied on the classical theory of economics, which promised that the economy would self-correct if government did not interfere.</vt:lpstr>
      <vt:lpstr>Slide 3</vt:lpstr>
      <vt:lpstr>Economic Schools of Thought</vt:lpstr>
      <vt:lpstr>Economic Schools of Thought</vt:lpstr>
      <vt:lpstr>Economic Schools of Thought</vt:lpstr>
      <vt:lpstr>Economic Schools of Thought</vt:lpstr>
      <vt:lpstr>Economic Schools of Thought</vt:lpstr>
      <vt:lpstr>Economic Schools of Thought</vt:lpstr>
      <vt:lpstr>Economic Schools of Thought</vt:lpstr>
      <vt:lpstr>Economic Theories for fixing the Economy</vt:lpstr>
      <vt:lpstr>Monetary vs. Fiscal Policy</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the Government Fixes Economic Instability </dc:title>
  <dc:creator>Administrator</dc:creator>
  <cp:lastModifiedBy>Administrator</cp:lastModifiedBy>
  <cp:revision>3</cp:revision>
  <dcterms:created xsi:type="dcterms:W3CDTF">2013-05-27T21:56:09Z</dcterms:created>
  <dcterms:modified xsi:type="dcterms:W3CDTF">2013-05-28T03:43:51Z</dcterms:modified>
</cp:coreProperties>
</file>